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tags/tag2.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100"/>
  </p:notesMasterIdLst>
  <p:sldIdLst>
    <p:sldId id="257" r:id="rId6"/>
    <p:sldId id="263" r:id="rId7"/>
    <p:sldId id="478" r:id="rId8"/>
    <p:sldId id="298" r:id="rId9"/>
    <p:sldId id="267" r:id="rId10"/>
    <p:sldId id="469" r:id="rId11"/>
    <p:sldId id="323" r:id="rId12"/>
    <p:sldId id="523" r:id="rId13"/>
    <p:sldId id="524" r:id="rId14"/>
    <p:sldId id="550" r:id="rId15"/>
    <p:sldId id="559" r:id="rId16"/>
    <p:sldId id="551" r:id="rId17"/>
    <p:sldId id="486" r:id="rId18"/>
    <p:sldId id="517" r:id="rId19"/>
    <p:sldId id="507" r:id="rId20"/>
    <p:sldId id="511" r:id="rId21"/>
    <p:sldId id="495" r:id="rId22"/>
    <p:sldId id="520" r:id="rId23"/>
    <p:sldId id="561" r:id="rId24"/>
    <p:sldId id="489" r:id="rId25"/>
    <p:sldId id="472" r:id="rId26"/>
    <p:sldId id="536" r:id="rId27"/>
    <p:sldId id="562" r:id="rId28"/>
    <p:sldId id="510" r:id="rId29"/>
    <p:sldId id="508" r:id="rId30"/>
    <p:sldId id="496" r:id="rId31"/>
    <p:sldId id="555" r:id="rId32"/>
    <p:sldId id="497" r:id="rId33"/>
    <p:sldId id="549" r:id="rId34"/>
    <p:sldId id="532" r:id="rId35"/>
    <p:sldId id="475" r:id="rId36"/>
    <p:sldId id="476" r:id="rId37"/>
    <p:sldId id="531" r:id="rId38"/>
    <p:sldId id="506" r:id="rId39"/>
    <p:sldId id="539" r:id="rId40"/>
    <p:sldId id="540" r:id="rId41"/>
    <p:sldId id="534" r:id="rId42"/>
    <p:sldId id="465" r:id="rId43"/>
    <p:sldId id="560" r:id="rId44"/>
    <p:sldId id="521" r:id="rId45"/>
    <p:sldId id="492" r:id="rId46"/>
    <p:sldId id="503" r:id="rId47"/>
    <p:sldId id="519" r:id="rId48"/>
    <p:sldId id="512" r:id="rId49"/>
    <p:sldId id="546" r:id="rId50"/>
    <p:sldId id="509" r:id="rId51"/>
    <p:sldId id="537" r:id="rId52"/>
    <p:sldId id="513" r:id="rId53"/>
    <p:sldId id="516" r:id="rId54"/>
    <p:sldId id="505" r:id="rId55"/>
    <p:sldId id="563" r:id="rId56"/>
    <p:sldId id="515" r:id="rId57"/>
    <p:sldId id="499" r:id="rId58"/>
    <p:sldId id="468" r:id="rId59"/>
    <p:sldId id="533" r:id="rId60"/>
    <p:sldId id="502" r:id="rId61"/>
    <p:sldId id="548" r:id="rId62"/>
    <p:sldId id="479" r:id="rId63"/>
    <p:sldId id="545" r:id="rId64"/>
    <p:sldId id="564" r:id="rId65"/>
    <p:sldId id="514" r:id="rId66"/>
    <p:sldId id="558" r:id="rId67"/>
    <p:sldId id="547" r:id="rId68"/>
    <p:sldId id="552" r:id="rId69"/>
    <p:sldId id="530" r:id="rId70"/>
    <p:sldId id="518" r:id="rId71"/>
    <p:sldId id="485" r:id="rId72"/>
    <p:sldId id="487" r:id="rId73"/>
    <p:sldId id="554" r:id="rId74"/>
    <p:sldId id="565" r:id="rId75"/>
    <p:sldId id="553" r:id="rId76"/>
    <p:sldId id="522" r:id="rId77"/>
    <p:sldId id="480" r:id="rId78"/>
    <p:sldId id="504" r:id="rId79"/>
    <p:sldId id="483" r:id="rId80"/>
    <p:sldId id="491" r:id="rId81"/>
    <p:sldId id="471" r:id="rId82"/>
    <p:sldId id="490" r:id="rId83"/>
    <p:sldId id="488" r:id="rId84"/>
    <p:sldId id="494" r:id="rId85"/>
    <p:sldId id="566" r:id="rId86"/>
    <p:sldId id="467" r:id="rId87"/>
    <p:sldId id="493" r:id="rId88"/>
    <p:sldId id="538" r:id="rId89"/>
    <p:sldId id="529" r:id="rId90"/>
    <p:sldId id="498" r:id="rId91"/>
    <p:sldId id="484" r:id="rId92"/>
    <p:sldId id="535" r:id="rId93"/>
    <p:sldId id="473" r:id="rId94"/>
    <p:sldId id="500" r:id="rId95"/>
    <p:sldId id="501" r:id="rId96"/>
    <p:sldId id="474" r:id="rId97"/>
    <p:sldId id="456" r:id="rId98"/>
    <p:sldId id="477" r:id="rId9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58" d="100"/>
          <a:sy n="58" d="100"/>
        </p:scale>
        <p:origin x="15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102" Type="http://schemas.openxmlformats.org/officeDocument/2006/relationships/viewProps" Target="viewProps.xml"/><Relationship Id="rId5" Type="http://schemas.openxmlformats.org/officeDocument/2006/relationships/slideMaster" Target="slideMasters/slideMaster2.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slide" Target="slides/slide90.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100" Type="http://schemas.openxmlformats.org/officeDocument/2006/relationships/notesMaster" Target="notesMasters/notesMaster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slide" Target="slides/slide88.xml"/><Relationship Id="rId98" Type="http://schemas.openxmlformats.org/officeDocument/2006/relationships/slide" Target="slides/slide93.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103" Type="http://schemas.openxmlformats.org/officeDocument/2006/relationships/theme" Target="theme/theme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slide" Target="slides/slide9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27/08/2020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5913205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9394416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6326054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15651999"/>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8960698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39240167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0125530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58441464"/>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37601941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503575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66177819"/>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11502749"/>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79702983"/>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286808832"/>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743277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66237192"/>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8044678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087762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11278346"/>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633740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4242282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292405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0421334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3799970"/>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9518837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0658736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055072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366362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85519497"/>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8230346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1068308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9775398"/>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4971195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6565466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69633211"/>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9759744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7239237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06172394"/>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671652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9269929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69306651"/>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72932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63293761"/>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36290754"/>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17568394"/>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86831616"/>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52281020"/>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0562847"/>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92972998"/>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59553662"/>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4148007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67905226"/>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9920440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2085201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33426674"/>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7332521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00207673"/>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0888286"/>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89091076"/>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64929170"/>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0544626"/>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0909456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74791314"/>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9175043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91375254"/>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34307812"/>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8744938"/>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01740662"/>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65093206"/>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65928967"/>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05868277"/>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95021757"/>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75469119"/>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85974090"/>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713621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86706672"/>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66940974"/>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52308543"/>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6624900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6454780"/>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39723297"/>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93259480"/>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9241195"/>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87032041"/>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048617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544052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4096164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40241716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8467054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01143980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268422841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203215745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2017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Autumn 2017 pilot</a:t>
            </a:r>
          </a:p>
        </p:txBody>
      </p:sp>
    </p:spTree>
    <p:extLst>
      <p:ext uri="{BB962C8B-B14F-4D97-AF65-F5344CB8AC3E}">
        <p14:creationId xmlns:p14="http://schemas.microsoft.com/office/powerpoint/2010/main" val="79889245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2335882330"/>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80351746"/>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07-addition-and-subtraction-strategies-within-10/"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5.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2.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5.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5.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5.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5.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5.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5.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5.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5.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5.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5.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5.xml"/></Relationships>
</file>

<file path=ppt/slides/_rels/slide93.xml.rels><?xml version="1.0" encoding="UTF-8" standalone="yes"?>
<Relationships xmlns="http://schemas.openxmlformats.org/package/2006/relationships"><Relationship Id="rId2" Type="http://schemas.openxmlformats.org/officeDocument/2006/relationships/hyperlink" Target="https://nrich.maths.org/188" TargetMode="External"/><Relationship Id="rId1" Type="http://schemas.openxmlformats.org/officeDocument/2006/relationships/slideLayout" Target="../slideLayouts/slideLayout6.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Fluently add and subtract within 10</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2NF-1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317017625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1934665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218957508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3427054639"/>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Tree>
    <p:extLst>
      <p:ext uri="{BB962C8B-B14F-4D97-AF65-F5344CB8AC3E}">
        <p14:creationId xmlns:p14="http://schemas.microsoft.com/office/powerpoint/2010/main" val="168321402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296427657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2805921262"/>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359992813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398892178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1991251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2NF-1 </a:t>
            </a:r>
            <a:br>
              <a:rPr lang="en-GB" sz="2400" dirty="0"/>
            </a:br>
            <a:r>
              <a:rPr lang="en-GB" sz="2400" i="1" dirty="0"/>
              <a:t>Secure fluency in addition and subtraction facts within 10, through continued practice.</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3185385"/>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2NF-1.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2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4105201729"/>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64742047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29620539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250884082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1199248327"/>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Tree>
    <p:extLst>
      <p:ext uri="{BB962C8B-B14F-4D97-AF65-F5344CB8AC3E}">
        <p14:creationId xmlns:p14="http://schemas.microsoft.com/office/powerpoint/2010/main" val="2855673235"/>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2687419324"/>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a:t>
            </a:r>
            <a:r>
              <a:rPr kumimoji="0" lang="en-GB" sz="11500" b="0" i="0" u="none" strike="noStrike" kern="1200" cap="none" spc="0" normalizeH="0" baseline="0" noProof="0">
                <a:ln>
                  <a:noFill/>
                </a:ln>
                <a:solidFill>
                  <a:srgbClr val="000000"/>
                </a:solidFill>
                <a:effectLst/>
                <a:uLnTx/>
                <a:uFillTx/>
                <a:latin typeface="Arial" panose="020B0604020202020204" pitchFamily="34" charset="0"/>
                <a:ea typeface="+mn-ea"/>
                <a:cs typeface="+mn-cs"/>
              </a:rPr>
              <a:t>– 4 </a:t>
            </a: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1017111205"/>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173905684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53477747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1.7 Addition and subtraction: strategies within 10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2NF-1: Linked mastery PD materials</a:t>
            </a:r>
          </a:p>
        </p:txBody>
      </p:sp>
      <p:pic>
        <p:nvPicPr>
          <p:cNvPr id="3" name="Picture 2">
            <a:extLst>
              <a:ext uri="{FF2B5EF4-FFF2-40B4-BE49-F238E27FC236}">
                <a16:creationId xmlns:a16="http://schemas.microsoft.com/office/drawing/2014/main" id="{F047C235-60DC-4374-8A35-2D5F749E4197}"/>
              </a:ext>
            </a:extLst>
          </p:cNvPr>
          <p:cNvPicPr>
            <a:picLocks noChangeAspect="1"/>
          </p:cNvPicPr>
          <p:nvPr/>
        </p:nvPicPr>
        <p:blipFill>
          <a:blip r:embed="rId4"/>
          <a:stretch>
            <a:fillRect/>
          </a:stretch>
        </p:blipFill>
        <p:spPr>
          <a:xfrm>
            <a:off x="949344" y="1180717"/>
            <a:ext cx="3660756" cy="5173869"/>
          </a:xfrm>
          <a:prstGeom prst="rect">
            <a:avLst/>
          </a:prstGeom>
          <a:ln>
            <a:solidFill>
              <a:schemeClr val="accent1"/>
            </a:solidFill>
          </a:ln>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4080418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284243871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201101304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4024008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323414874"/>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3648622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7110089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40853281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1546388389"/>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2681953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Fluently add and subtract within 10</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2NF-1 </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2347698425"/>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199665304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1496529335"/>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34236612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2805779869"/>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1444378674"/>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Tree>
    <p:extLst>
      <p:ext uri="{BB962C8B-B14F-4D97-AF65-F5344CB8AC3E}">
        <p14:creationId xmlns:p14="http://schemas.microsoft.com/office/powerpoint/2010/main" val="275366769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13352527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96923276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329523066"/>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2106172303"/>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9572697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Tree>
    <p:extLst>
      <p:ext uri="{BB962C8B-B14F-4D97-AF65-F5344CB8AC3E}">
        <p14:creationId xmlns:p14="http://schemas.microsoft.com/office/powerpoint/2010/main" val="1538078962"/>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442538932"/>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a:t>2NF-1 Fluently add and subtract within 10</a:t>
            </a:r>
            <a:endParaRPr lang="en-GB" dirty="0"/>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2475326027"/>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38365197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3245340464"/>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475267425"/>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3330193256"/>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179398242"/>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8713" cy="3888432"/>
          </a:xfrm>
        </p:spPr>
        <p:txBody>
          <a:bodyPr>
            <a:normAutofit/>
          </a:body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400" b="0" i="0" u="none" strike="noStrike" kern="1200" cap="none" spc="0" normalizeH="0" baseline="0" noProof="0" dirty="0">
                <a:ln>
                  <a:noFill/>
                </a:ln>
                <a:solidFill>
                  <a:srgbClr val="585858"/>
                </a:solidFill>
                <a:effectLst/>
                <a:uLnTx/>
                <a:uFillTx/>
                <a:latin typeface="Arial"/>
                <a:ea typeface="+mn-ea"/>
                <a:cs typeface="+mn-cs"/>
              </a:rPr>
              <a:t>The slides in this PowerPoint show just the addition and subtraction facts within 10. They don’t, however, show supporting models, or group the facts in families, to help children learn them. Where children do not already have strategies for these addition and subtraction facts, the PowerPoint for 1NF-1 should be used to help children learn the facts.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400" b="0" i="0" u="none" strike="noStrike" kern="1200" cap="none" spc="0" normalizeH="0" baseline="0" noProof="0" dirty="0">
                <a:ln>
                  <a:noFill/>
                </a:ln>
                <a:solidFill>
                  <a:srgbClr val="585858"/>
                </a:solidFill>
                <a:effectLst/>
                <a:uLnTx/>
                <a:uFillTx/>
                <a:latin typeface="Arial"/>
                <a:ea typeface="+mn-ea"/>
                <a:cs typeface="+mn-cs"/>
              </a:rPr>
              <a:t>Use the retrieval slides once children have built some recall, to provide regular practice to build fluency. </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33836779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343469399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7832934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482440352"/>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2969342923"/>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1265796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Tree>
    <p:extLst>
      <p:ext uri="{BB962C8B-B14F-4D97-AF65-F5344CB8AC3E}">
        <p14:creationId xmlns:p14="http://schemas.microsoft.com/office/powerpoint/2010/main" val="23909516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24299539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336782709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2783624166"/>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2NF-1 Fluently add and subtract within 10</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4070748838"/>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Tree>
    <p:extLst>
      <p:ext uri="{BB962C8B-B14F-4D97-AF65-F5344CB8AC3E}">
        <p14:creationId xmlns:p14="http://schemas.microsoft.com/office/powerpoint/2010/main" val="4178990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14526781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396528286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4129995453"/>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391745588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a:t>
            </a:r>
          </a:p>
        </p:txBody>
      </p:sp>
    </p:spTree>
    <p:extLst>
      <p:ext uri="{BB962C8B-B14F-4D97-AF65-F5344CB8AC3E}">
        <p14:creationId xmlns:p14="http://schemas.microsoft.com/office/powerpoint/2010/main" val="1194042065"/>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56115"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82236989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Tree>
    <p:extLst>
      <p:ext uri="{BB962C8B-B14F-4D97-AF65-F5344CB8AC3E}">
        <p14:creationId xmlns:p14="http://schemas.microsoft.com/office/powerpoint/2010/main" val="396638170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97038733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411807319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pPr>
              <a:buClrTx/>
              <a:buFontTx/>
              <a:buNone/>
            </a:pPr>
            <a:r>
              <a:rPr lang="en-GB" dirty="0"/>
              <a:t>2NF-1 Fluently add and subtract within 10</a:t>
            </a:r>
            <a:endParaRPr lang="en-GB" kern="0" dirty="0"/>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366021" y="1442555"/>
            <a:ext cx="11459957" cy="397288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The Year 1 ready-to-progress criterion 1NF-1 is </a:t>
            </a:r>
            <a:r>
              <a:rPr kumimoji="0" lang="en-GB" sz="1800" b="0" i="1" u="none" strike="noStrike" kern="1200" cap="none" spc="0" normalizeH="0" baseline="0" noProof="0" dirty="0">
                <a:ln>
                  <a:noFill/>
                </a:ln>
                <a:solidFill>
                  <a:srgbClr val="585858"/>
                </a:solidFill>
                <a:effectLst/>
                <a:uLnTx/>
                <a:uFillTx/>
                <a:latin typeface="Arial"/>
                <a:ea typeface="+mn-ea"/>
                <a:cs typeface="+mn-cs"/>
              </a:rPr>
              <a:t>Develop fluency in addition and subtraction facts within 10</a:t>
            </a:r>
            <a:r>
              <a:rPr lang="en-GB" sz="1800" i="1" dirty="0">
                <a:latin typeface="Arial"/>
              </a:rPr>
              <a:t>.</a:t>
            </a:r>
            <a:endParaRPr kumimoji="0" lang="en-GB" sz="1800" b="0" i="1"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The Year 2 ready to progress criterion 2NF-1 is </a:t>
            </a:r>
            <a:r>
              <a:rPr kumimoji="0" lang="en-GB" sz="1800" b="0" i="1" u="none" strike="noStrike" kern="1200" cap="none" spc="0" normalizeH="0" baseline="0" noProof="0" dirty="0">
                <a:ln>
                  <a:noFill/>
                </a:ln>
                <a:solidFill>
                  <a:srgbClr val="585858"/>
                </a:solidFill>
                <a:effectLst/>
                <a:uLnTx/>
                <a:uFillTx/>
                <a:latin typeface="Arial"/>
                <a:ea typeface="+mn-ea"/>
                <a:cs typeface="+mn-cs"/>
              </a:rPr>
              <a:t>Secure fluency in addition and subtraction facts within 10, through continued practice</a:t>
            </a:r>
            <a:r>
              <a:rPr kumimoji="0" lang="en-GB" sz="1800" b="0" i="0" u="none" strike="noStrike" kern="1200" cap="none" spc="0" normalizeH="0" baseline="0" noProof="0" dirty="0">
                <a:ln>
                  <a:noFill/>
                </a:ln>
                <a:solidFill>
                  <a:srgbClr val="585858"/>
                </a:solidFill>
                <a:effectLst/>
                <a:uLnTx/>
                <a:uFillTx/>
                <a:latin typeface="Arial"/>
                <a:ea typeface="+mn-ea"/>
                <a:cs typeface="+mn-cs"/>
              </a:rPr>
              <a:t>. It assumes that children will start Year 2 able to add and subtract within 10, but will need ongoing practice to maintain and improve fluency.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The slides in this PowerPoint show just the addition and subtraction facts within 10. They don’t, however, show supporting models, or group the facts in families, to help children learn them. Where children do not already have strategies for these addition and subtraction facts, the PowerPoint for 1NF-1 should be used to help children learn the facts.</a:t>
            </a: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09008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1513343179"/>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3394948647"/>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1914936093"/>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3857737339"/>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37428129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2600206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193651158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422090615"/>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944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4067762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056425782"/>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DBF3B2CB-DD60-4094-B00C-09F47D55BD5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3888" y="1190674"/>
            <a:ext cx="6538275" cy="4695670"/>
          </a:xfrm>
          <a:prstGeom prst="rect">
            <a:avLst/>
          </a:prstGeom>
        </p:spPr>
      </p:pic>
      <p:sp>
        <p:nvSpPr>
          <p:cNvPr id="4" name="Title 3">
            <a:extLst>
              <a:ext uri="{FF2B5EF4-FFF2-40B4-BE49-F238E27FC236}">
                <a16:creationId xmlns:a16="http://schemas.microsoft.com/office/drawing/2014/main" id="{9273F8F0-09B6-4FEB-8DAE-A9E4E52C3EB8}"/>
              </a:ext>
            </a:extLst>
          </p:cNvPr>
          <p:cNvSpPr>
            <a:spLocks noGrp="1"/>
          </p:cNvSpPr>
          <p:nvPr>
            <p:ph type="title"/>
          </p:nvPr>
        </p:nvSpPr>
        <p:spPr/>
        <p:txBody>
          <a:bodyPr/>
          <a:lstStyle/>
          <a:p>
            <a:r>
              <a:rPr lang="en-GB" dirty="0"/>
              <a:t>2NF-1 Fluently add and subtract within 10</a:t>
            </a:r>
          </a:p>
        </p:txBody>
      </p:sp>
      <p:sp>
        <p:nvSpPr>
          <p:cNvPr id="8" name="Content Placeholder 2">
            <a:extLst>
              <a:ext uri="{FF2B5EF4-FFF2-40B4-BE49-F238E27FC236}">
                <a16:creationId xmlns:a16="http://schemas.microsoft.com/office/drawing/2014/main" id="{44248845-D733-4C27-B5F0-15795D13AE0C}"/>
              </a:ext>
            </a:extLst>
          </p:cNvPr>
          <p:cNvSpPr txBox="1">
            <a:spLocks/>
          </p:cNvSpPr>
          <p:nvPr/>
        </p:nvSpPr>
        <p:spPr>
          <a:xfrm>
            <a:off x="8670746" y="1557338"/>
            <a:ext cx="2911656"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This grid shows the addition facts within 10 and strategies to recall or derive them that children learn in Year 1.</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Children should also practise the corresponding subtractions.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 name="Rectangle 1">
            <a:extLst>
              <a:ext uri="{FF2B5EF4-FFF2-40B4-BE49-F238E27FC236}">
                <a16:creationId xmlns:a16="http://schemas.microsoft.com/office/drawing/2014/main" id="{10F0391E-B6B2-4DC4-8275-0DAD4B8623AE}"/>
              </a:ext>
            </a:extLst>
          </p:cNvPr>
          <p:cNvSpPr/>
          <p:nvPr/>
        </p:nvSpPr>
        <p:spPr>
          <a:xfrm>
            <a:off x="7217344" y="3649705"/>
            <a:ext cx="1440160" cy="360040"/>
          </a:xfrm>
          <a:prstGeom prst="rect">
            <a:avLst/>
          </a:prstGeom>
          <a:solidFill>
            <a:srgbClr val="C2E49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Gill Sans MT" panose="020B0502020104020203" pitchFamily="34" charset="0"/>
                <a:ea typeface="+mn-ea"/>
                <a:cs typeface="+mn-cs"/>
              </a:rPr>
              <a:t>Adding 0</a:t>
            </a:r>
          </a:p>
        </p:txBody>
      </p:sp>
      <p:sp>
        <p:nvSpPr>
          <p:cNvPr id="5" name="Rectangle 4">
            <a:extLst>
              <a:ext uri="{FF2B5EF4-FFF2-40B4-BE49-F238E27FC236}">
                <a16:creationId xmlns:a16="http://schemas.microsoft.com/office/drawing/2014/main" id="{21CDA9ED-D54D-414E-8998-82CE66341AC3}"/>
              </a:ext>
            </a:extLst>
          </p:cNvPr>
          <p:cNvSpPr/>
          <p:nvPr/>
        </p:nvSpPr>
        <p:spPr>
          <a:xfrm>
            <a:off x="7217344" y="2360069"/>
            <a:ext cx="1440160" cy="360040"/>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Gill Sans MT" panose="020B0502020104020203" pitchFamily="34" charset="0"/>
                <a:ea typeface="+mn-ea"/>
                <a:cs typeface="+mn-cs"/>
              </a:rPr>
              <a:t>Adding 1</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11" name="Rectangle 10">
            <a:extLst>
              <a:ext uri="{FF2B5EF4-FFF2-40B4-BE49-F238E27FC236}">
                <a16:creationId xmlns:a16="http://schemas.microsoft.com/office/drawing/2014/main" id="{04A48DC6-1AC5-4E87-BD04-AAB06836F406}"/>
              </a:ext>
            </a:extLst>
          </p:cNvPr>
          <p:cNvSpPr/>
          <p:nvPr/>
        </p:nvSpPr>
        <p:spPr>
          <a:xfrm>
            <a:off x="7217344" y="3217328"/>
            <a:ext cx="1440160" cy="360040"/>
          </a:xfrm>
          <a:prstGeom prst="rect">
            <a:avLst/>
          </a:prstGeom>
          <a:solidFill>
            <a:srgbClr val="CCFF3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Gill Sans MT" panose="020B0502020104020203" pitchFamily="34" charset="0"/>
                <a:ea typeface="+mn-ea"/>
                <a:cs typeface="+mn-cs"/>
              </a:rPr>
              <a:t>Bonds to 10</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13" name="Rectangle 12">
            <a:extLst>
              <a:ext uri="{FF2B5EF4-FFF2-40B4-BE49-F238E27FC236}">
                <a16:creationId xmlns:a16="http://schemas.microsoft.com/office/drawing/2014/main" id="{686EF78D-88B1-4E2F-8934-DE030DD4BDF5}"/>
              </a:ext>
            </a:extLst>
          </p:cNvPr>
          <p:cNvSpPr/>
          <p:nvPr/>
        </p:nvSpPr>
        <p:spPr>
          <a:xfrm>
            <a:off x="7230585" y="4082082"/>
            <a:ext cx="1440160" cy="360040"/>
          </a:xfrm>
          <a:prstGeom prst="rect">
            <a:avLst/>
          </a:prstGeom>
          <a:solidFill>
            <a:srgbClr val="FA98DE"/>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Gill Sans MT" panose="020B0502020104020203" pitchFamily="34" charset="0"/>
                <a:ea typeface="+mn-ea"/>
                <a:cs typeface="+mn-cs"/>
              </a:rPr>
              <a:t>Doubles</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25" name="Rectangle 24">
            <a:extLst>
              <a:ext uri="{FF2B5EF4-FFF2-40B4-BE49-F238E27FC236}">
                <a16:creationId xmlns:a16="http://schemas.microsoft.com/office/drawing/2014/main" id="{9F031BD5-F7D7-4C07-B0DA-36337F0FEF37}"/>
              </a:ext>
            </a:extLst>
          </p:cNvPr>
          <p:cNvSpPr/>
          <p:nvPr/>
        </p:nvSpPr>
        <p:spPr>
          <a:xfrm>
            <a:off x="7217344" y="2784951"/>
            <a:ext cx="1440160" cy="360040"/>
          </a:xfrm>
          <a:prstGeom prst="rect">
            <a:avLst/>
          </a:prstGeom>
          <a:solidFill>
            <a:srgbClr val="FF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Gill Sans MT" panose="020B0502020104020203" pitchFamily="34" charset="0"/>
                <a:ea typeface="+mn-ea"/>
                <a:cs typeface="+mn-cs"/>
              </a:rPr>
              <a:t>Adding 2</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
        <p:nvSpPr>
          <p:cNvPr id="27" name="TextBox 26">
            <a:extLst>
              <a:ext uri="{FF2B5EF4-FFF2-40B4-BE49-F238E27FC236}">
                <a16:creationId xmlns:a16="http://schemas.microsoft.com/office/drawing/2014/main" id="{9932B575-1C69-40A9-ABE8-AB0E378DA8F4}"/>
              </a:ext>
            </a:extLst>
          </p:cNvPr>
          <p:cNvSpPr txBox="1"/>
          <p:nvPr/>
        </p:nvSpPr>
        <p:spPr>
          <a:xfrm>
            <a:off x="7268740" y="1226520"/>
            <a:ext cx="845103" cy="338554"/>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6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Y1 facts</a:t>
            </a:r>
          </a:p>
        </p:txBody>
      </p:sp>
      <p:graphicFrame>
        <p:nvGraphicFramePr>
          <p:cNvPr id="29" name="Table 28">
            <a:extLst>
              <a:ext uri="{FF2B5EF4-FFF2-40B4-BE49-F238E27FC236}">
                <a16:creationId xmlns:a16="http://schemas.microsoft.com/office/drawing/2014/main" id="{1336E828-32EC-444E-B65E-A4D9B87E7533}"/>
              </a:ext>
            </a:extLst>
          </p:cNvPr>
          <p:cNvGraphicFramePr>
            <a:graphicFrameLocks noGrp="1"/>
          </p:cNvGraphicFramePr>
          <p:nvPr/>
        </p:nvGraphicFramePr>
        <p:xfrm>
          <a:off x="7124709" y="1138595"/>
          <a:ext cx="1440175" cy="1038876"/>
        </p:xfrm>
        <a:graphic>
          <a:graphicData uri="http://schemas.openxmlformats.org/drawingml/2006/table">
            <a:tbl>
              <a:tblPr firstRow="1" bandRow="1">
                <a:tableStyleId>{5C22544A-7EE6-4342-B048-85BDC9FD1C3A}</a:tableStyleId>
              </a:tblPr>
              <a:tblGrid>
                <a:gridCol w="117792">
                  <a:extLst>
                    <a:ext uri="{9D8B030D-6E8A-4147-A177-3AD203B41FA5}">
                      <a16:colId xmlns:a16="http://schemas.microsoft.com/office/drawing/2014/main" val="20000"/>
                    </a:ext>
                  </a:extLst>
                </a:gridCol>
                <a:gridCol w="117792">
                  <a:extLst>
                    <a:ext uri="{9D8B030D-6E8A-4147-A177-3AD203B41FA5}">
                      <a16:colId xmlns:a16="http://schemas.microsoft.com/office/drawing/2014/main" val="20001"/>
                    </a:ext>
                  </a:extLst>
                </a:gridCol>
                <a:gridCol w="117792">
                  <a:extLst>
                    <a:ext uri="{9D8B030D-6E8A-4147-A177-3AD203B41FA5}">
                      <a16:colId xmlns:a16="http://schemas.microsoft.com/office/drawing/2014/main" val="20002"/>
                    </a:ext>
                  </a:extLst>
                </a:gridCol>
                <a:gridCol w="117792">
                  <a:extLst>
                    <a:ext uri="{9D8B030D-6E8A-4147-A177-3AD203B41FA5}">
                      <a16:colId xmlns:a16="http://schemas.microsoft.com/office/drawing/2014/main" val="20003"/>
                    </a:ext>
                  </a:extLst>
                </a:gridCol>
                <a:gridCol w="117792">
                  <a:extLst>
                    <a:ext uri="{9D8B030D-6E8A-4147-A177-3AD203B41FA5}">
                      <a16:colId xmlns:a16="http://schemas.microsoft.com/office/drawing/2014/main" val="20004"/>
                    </a:ext>
                  </a:extLst>
                </a:gridCol>
                <a:gridCol w="117792">
                  <a:extLst>
                    <a:ext uri="{9D8B030D-6E8A-4147-A177-3AD203B41FA5}">
                      <a16:colId xmlns:a16="http://schemas.microsoft.com/office/drawing/2014/main" val="20005"/>
                    </a:ext>
                  </a:extLst>
                </a:gridCol>
                <a:gridCol w="117792">
                  <a:extLst>
                    <a:ext uri="{9D8B030D-6E8A-4147-A177-3AD203B41FA5}">
                      <a16:colId xmlns:a16="http://schemas.microsoft.com/office/drawing/2014/main" val="20006"/>
                    </a:ext>
                  </a:extLst>
                </a:gridCol>
                <a:gridCol w="122237">
                  <a:extLst>
                    <a:ext uri="{9D8B030D-6E8A-4147-A177-3AD203B41FA5}">
                      <a16:colId xmlns:a16="http://schemas.microsoft.com/office/drawing/2014/main" val="20007"/>
                    </a:ext>
                  </a:extLst>
                </a:gridCol>
                <a:gridCol w="120015">
                  <a:extLst>
                    <a:ext uri="{9D8B030D-6E8A-4147-A177-3AD203B41FA5}">
                      <a16:colId xmlns:a16="http://schemas.microsoft.com/office/drawing/2014/main" val="20008"/>
                    </a:ext>
                  </a:extLst>
                </a:gridCol>
                <a:gridCol w="120015">
                  <a:extLst>
                    <a:ext uri="{9D8B030D-6E8A-4147-A177-3AD203B41FA5}">
                      <a16:colId xmlns:a16="http://schemas.microsoft.com/office/drawing/2014/main" val="20009"/>
                    </a:ext>
                  </a:extLst>
                </a:gridCol>
                <a:gridCol w="120015">
                  <a:extLst>
                    <a:ext uri="{9D8B030D-6E8A-4147-A177-3AD203B41FA5}">
                      <a16:colId xmlns:a16="http://schemas.microsoft.com/office/drawing/2014/main" val="20010"/>
                    </a:ext>
                  </a:extLst>
                </a:gridCol>
                <a:gridCol w="133349">
                  <a:extLst>
                    <a:ext uri="{9D8B030D-6E8A-4147-A177-3AD203B41FA5}">
                      <a16:colId xmlns:a16="http://schemas.microsoft.com/office/drawing/2014/main" val="20011"/>
                    </a:ext>
                  </a:extLst>
                </a:gridCol>
              </a:tblGrid>
              <a:tr h="86573">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400" b="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0"/>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1"/>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2"/>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3"/>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4"/>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5"/>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6"/>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7"/>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8"/>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09"/>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0"/>
                  </a:ext>
                </a:extLst>
              </a:tr>
              <a:tr h="86573">
                <a:tc>
                  <a:txBody>
                    <a:bodyPr/>
                    <a:lstStyle/>
                    <a:p>
                      <a:pPr algn="ctr"/>
                      <a:endParaRPr lang="en-GB" sz="400" dirty="0">
                        <a:solidFill>
                          <a:sysClr val="windowText" lastClr="000000"/>
                        </a:solidFill>
                        <a:latin typeface="Gill Sans MT" panose="020B0502020104020203" pitchFamily="34" charset="0"/>
                      </a:endParaRPr>
                    </a:p>
                  </a:txBody>
                  <a:tcPr marL="21203" marR="21203" marT="10601" marB="10601">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marL="0" indent="0" algn="ctr"/>
                      <a:endParaRPr lang="en-GB" sz="300" dirty="0">
                        <a:solidFill>
                          <a:sysClr val="windowText" lastClr="000000"/>
                        </a:solidFill>
                        <a:latin typeface="Gill Sans MT" panose="020B0502020104020203" pitchFamily="34" charset="0"/>
                      </a:endParaRPr>
                    </a:p>
                  </a:txBody>
                  <a:tcPr marL="21203" marR="21203" marT="10601" marB="10601"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10011"/>
                  </a:ext>
                </a:extLst>
              </a:tr>
            </a:tbl>
          </a:graphicData>
        </a:graphic>
      </p:graphicFrame>
      <p:sp>
        <p:nvSpPr>
          <p:cNvPr id="31" name="TextBox 30">
            <a:extLst>
              <a:ext uri="{FF2B5EF4-FFF2-40B4-BE49-F238E27FC236}">
                <a16:creationId xmlns:a16="http://schemas.microsoft.com/office/drawing/2014/main" id="{D3909E6D-C8FD-4D9A-8562-305D22AD061C}"/>
              </a:ext>
            </a:extLst>
          </p:cNvPr>
          <p:cNvSpPr txBox="1"/>
          <p:nvPr/>
        </p:nvSpPr>
        <p:spPr>
          <a:xfrm>
            <a:off x="7931503" y="1529400"/>
            <a:ext cx="561372" cy="584775"/>
          </a:xfrm>
          <a:prstGeom prst="rect">
            <a:avLst/>
          </a:prstGeom>
          <a:noFill/>
        </p:spPr>
        <p:txBody>
          <a:bodyPr wrap="none" rtlCol="0">
            <a:spAutoFit/>
          </a:bodyPr>
          <a:lstStyle/>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6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Y2 </a:t>
            </a:r>
          </a:p>
          <a:p>
            <a:pPr marL="0" marR="0" lvl="0" indent="0" algn="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600" b="0" i="0" u="none" strike="noStrike" kern="1200" cap="none" spc="0" normalizeH="0" baseline="0" noProof="0" dirty="0">
                <a:ln>
                  <a:noFill/>
                </a:ln>
                <a:solidFill>
                  <a:prstClr val="black"/>
                </a:solidFill>
                <a:effectLst/>
                <a:uLnTx/>
                <a:uFillTx/>
                <a:latin typeface="Gill Sans MT" panose="020B0502020104020203" pitchFamily="34" charset="0"/>
                <a:ea typeface="+mn-ea"/>
                <a:cs typeface="+mn-cs"/>
              </a:rPr>
              <a:t>facts</a:t>
            </a:r>
          </a:p>
        </p:txBody>
      </p:sp>
      <p:sp>
        <p:nvSpPr>
          <p:cNvPr id="14" name="Rectangle 13">
            <a:extLst>
              <a:ext uri="{FF2B5EF4-FFF2-40B4-BE49-F238E27FC236}">
                <a16:creationId xmlns:a16="http://schemas.microsoft.com/office/drawing/2014/main" id="{159646D0-6C49-4BEE-95CD-0616E5928B2D}"/>
              </a:ext>
            </a:extLst>
          </p:cNvPr>
          <p:cNvSpPr/>
          <p:nvPr/>
        </p:nvSpPr>
        <p:spPr>
          <a:xfrm>
            <a:off x="7230585" y="4506964"/>
            <a:ext cx="1440160" cy="360040"/>
          </a:xfrm>
          <a:prstGeom prst="rect">
            <a:avLst/>
          </a:prstGeom>
          <a:solidFill>
            <a:srgbClr val="CCCCFF"/>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kumimoji="0" lang="en-GB" sz="1400" b="0" i="0" u="none" strike="noStrike" kern="1200" cap="none" spc="0" normalizeH="0" baseline="0" noProof="0" dirty="0">
                <a:ln>
                  <a:noFill/>
                </a:ln>
                <a:solidFill>
                  <a:sysClr val="windowText" lastClr="000000"/>
                </a:solidFill>
                <a:effectLst/>
                <a:uLnTx/>
                <a:uFillTx/>
                <a:latin typeface="Gill Sans MT" panose="020B0502020104020203" pitchFamily="34" charset="0"/>
                <a:ea typeface="+mn-ea"/>
                <a:cs typeface="+mn-cs"/>
              </a:rPr>
              <a:t>Near doubles</a:t>
            </a:r>
            <a:endParaRPr kumimoji="0" lang="en-GB" sz="1400" b="0" i="0" u="none" strike="noStrike" kern="1200" cap="none" spc="0" normalizeH="0" baseline="0" noProof="0" dirty="0">
              <a:ln>
                <a:noFill/>
              </a:ln>
              <a:solidFill>
                <a:prstClr val="white"/>
              </a:solidFill>
              <a:effectLst/>
              <a:uLnTx/>
              <a:uFillTx/>
              <a:latin typeface="Calibri"/>
              <a:ea typeface="+mn-ea"/>
              <a:cs typeface="+mn-cs"/>
            </a:endParaRPr>
          </a:p>
        </p:txBody>
      </p:sp>
    </p:spTree>
    <p:extLst>
      <p:ext uri="{BB962C8B-B14F-4D97-AF65-F5344CB8AC3E}">
        <p14:creationId xmlns:p14="http://schemas.microsoft.com/office/powerpoint/2010/main" val="241470110"/>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2253513080"/>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3276141868"/>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2NF-1 Fluently add and subtract within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2385140201"/>
      </p:ext>
    </p:extLst>
  </p:cSld>
  <p:clrMapOvr>
    <a:masterClrMapping/>
  </p:clrMapOvr>
  <mc:AlternateContent xmlns:mc="http://schemas.openxmlformats.org/markup-compatibility/2006" xmlns:p14="http://schemas.microsoft.com/office/powerpoint/2010/main">
    <mc:Choice Requires="p14">
      <p:transition spd="slow" p14:dur="2000" advTm="9935"/>
    </mc:Choice>
    <mc:Fallback xmlns="">
      <p:transition spd="slow" advTm="9935"/>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2NF-1 Fluently add and subtract within 10</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b="1" i="0" u="none" strike="noStrike" kern="1200" cap="none" spc="0" normalizeH="0" baseline="0" noProof="0" dirty="0">
                <a:ln>
                  <a:noFill/>
                </a:ln>
                <a:solidFill>
                  <a:srgbClr val="585858"/>
                </a:solidFill>
                <a:effectLst/>
                <a:uLnTx/>
                <a:uFillTx/>
              </a:rPr>
              <a:t>Number Round Up</a:t>
            </a: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i="0" u="none" strike="noStrike" kern="1200" cap="none" spc="0" normalizeH="0" baseline="0" noProof="0">
                <a:ln>
                  <a:noFill/>
                </a:ln>
                <a:solidFill>
                  <a:srgbClr val="585858"/>
                </a:solidFill>
                <a:effectLst/>
                <a:uLnTx/>
                <a:uFillTx/>
                <a:hlinkClick r:id="rId2"/>
              </a:rPr>
              <a:t>https://nrich.maths.org/188</a:t>
            </a:r>
            <a:endParaRPr kumimoji="0" lang="en-US" sz="2000" i="0" u="none" strike="noStrike" kern="1200" cap="none" spc="0" normalizeH="0" baseline="0" noProof="0">
              <a:ln>
                <a:noFill/>
              </a:ln>
              <a:solidFill>
                <a:srgbClr val="585858"/>
              </a:solidFill>
              <a:effectLst/>
              <a:uLnTx/>
              <a:uFillTx/>
            </a:endParaRPr>
          </a:p>
          <a:p>
            <a:pPr marL="0" marR="0" lvl="0" indent="0" algn="l" defTabSz="914400" rtl="0" eaLnBrk="1" fontAlgn="base" latinLnBrk="0" hangingPunct="1">
              <a:lnSpc>
                <a:spcPct val="90000"/>
              </a:lnSpc>
              <a:spcBef>
                <a:spcPct val="20000"/>
              </a:spcBef>
              <a:spcAft>
                <a:spcPct val="0"/>
              </a:spcAft>
              <a:buClr>
                <a:srgbClr val="585858"/>
              </a:buClr>
              <a:buSzTx/>
              <a:buNone/>
              <a:tabLst/>
              <a:defRPr/>
            </a:pP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8|1.8|2.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68603C28-D70C-44E5-A81A-BFF3CEAE2FD6}"/>
</file>

<file path=customXml/itemProps3.xml><?xml version="1.0" encoding="utf-8"?>
<ds:datastoreItem xmlns:ds="http://schemas.openxmlformats.org/officeDocument/2006/customXml" ds:itemID="{F52F4355-41EF-4DA9-B998-C6511E367AD2}">
  <ds:schemaRefs>
    <ds:schemaRef ds:uri="http://purl.org/dc/elements/1.1/"/>
    <ds:schemaRef ds:uri="http://schemas.microsoft.com/office/2006/metadata/properties"/>
    <ds:schemaRef ds:uri="http://purl.org/dc/terms/"/>
    <ds:schemaRef ds:uri="92be446a-fb96-41da-bd3a-8b4d582e422e"/>
    <ds:schemaRef ds:uri="9a54f591-ca81-4d3f-b3c2-6f30af17eb50"/>
    <ds:schemaRef ds:uri="http://schemas.microsoft.com/office/2006/documentManagement/types"/>
    <ds:schemaRef ds:uri="http://schemas.microsoft.com/office/infopath/2007/PartnerControl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313</TotalTime>
  <Words>1603</Words>
  <Application>Microsoft Office PowerPoint</Application>
  <PresentationFormat>Widescreen</PresentationFormat>
  <Paragraphs>298</Paragraphs>
  <Slides>94</Slides>
  <Notes>88</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94</vt:i4>
      </vt:variant>
    </vt:vector>
  </HeadingPairs>
  <TitlesOfParts>
    <vt:vector size="101" baseType="lpstr">
      <vt:lpstr>Arial</vt:lpstr>
      <vt:lpstr>Calibri</vt:lpstr>
      <vt:lpstr>Calibri Light</vt:lpstr>
      <vt:lpstr>Gill Sans MT</vt:lpstr>
      <vt:lpstr>Myriad Pro</vt:lpstr>
      <vt:lpstr>Custom Design</vt:lpstr>
      <vt:lpstr>nctem1</vt:lpstr>
      <vt:lpstr>PowerPoint Presentation</vt:lpstr>
      <vt:lpstr>2NF-1  Secure fluency in addition and subtraction facts within 10, through continued practice.</vt:lpstr>
      <vt:lpstr>2NF-1: Linked mastery PD materials</vt:lpstr>
      <vt:lpstr>PowerPoint Presentation</vt:lpstr>
      <vt:lpstr>PowerPoint Presentation</vt:lpstr>
      <vt:lpstr>Guidance for working with a small pre-teaching or intervention group</vt:lpstr>
      <vt:lpstr>PowerPoint Presentation</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vt:lpstr>
      <vt:lpstr>2NF-1 Fluently add and subtract within 10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13</cp:revision>
  <dcterms:created xsi:type="dcterms:W3CDTF">2020-08-07T06:29:50Z</dcterms:created>
  <dcterms:modified xsi:type="dcterms:W3CDTF">2020-08-27T13:05:27Z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